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90" r:id="rId3"/>
    <p:sldId id="409" r:id="rId4"/>
    <p:sldId id="397" r:id="rId5"/>
    <p:sldId id="398" r:id="rId6"/>
    <p:sldId id="401" r:id="rId7"/>
    <p:sldId id="402" r:id="rId8"/>
    <p:sldId id="403" r:id="rId9"/>
    <p:sldId id="407" r:id="rId10"/>
    <p:sldId id="406" r:id="rId11"/>
    <p:sldId id="270" r:id="rId12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6724"/>
    <a:srgbClr val="E62B25"/>
    <a:srgbClr val="F99B1C"/>
    <a:srgbClr val="F18420"/>
    <a:srgbClr val="E78E24"/>
    <a:srgbClr val="FFFF00"/>
    <a:srgbClr val="951A1D"/>
    <a:srgbClr val="921A1D"/>
    <a:srgbClr val="FE7D19"/>
    <a:srgbClr val="9038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97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-804" y="174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913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46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880" y="562219"/>
            <a:ext cx="3796978" cy="118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359880" y="1952386"/>
            <a:ext cx="9184116" cy="21024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317495" y="3122143"/>
            <a:ext cx="51407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БИЗНЕС-ОБРАЗОВАНИЯ</a:t>
            </a:r>
            <a:endParaRPr lang="ru-RU" sz="2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432948" y="6074699"/>
            <a:ext cx="10363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2020</a:t>
            </a:r>
            <a:endParaRPr lang="ru-RU" sz="11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231702" y="4301336"/>
            <a:ext cx="5312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НАЛОГОВЫЙ </a:t>
            </a:r>
            <a:r>
              <a:rPr lang="ru-RU" sz="2800" b="1" cap="all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юрист</a:t>
            </a:r>
            <a:endParaRPr lang="ru-RU" sz="2800" b="1" cap="all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2825" t="7753" r="11023" b="5031"/>
          <a:stretch>
            <a:fillRect/>
          </a:stretch>
        </p:blipFill>
        <p:spPr bwMode="auto">
          <a:xfrm>
            <a:off x="6695532" y="562219"/>
            <a:ext cx="2848464" cy="11823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flipH="1">
            <a:off x="6550227" y="5747657"/>
            <a:ext cx="3079561" cy="73322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pic>
        <p:nvPicPr>
          <p:cNvPr id="1026" name="Picture 2" descr="http://nalogadmin.ranepa.ru/images/photo/ak_leto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08" y="2737455"/>
            <a:ext cx="3550435" cy="26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317495" y="3748119"/>
            <a:ext cx="51407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Профессиональная переподготовка </a:t>
            </a:r>
            <a:endParaRPr lang="ru-RU" sz="2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КОНТАКТНАЯ ИНФОРМАЦИЯ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929119" y="1612757"/>
            <a:ext cx="8149259" cy="412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Налогового 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дминистрирования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Ф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инансового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правления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Институт экономики, математики 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информационных технологий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Академия при Президенте Российской Федерации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Телефон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: (495) 772-32-19,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(495) 564-82-60, (495) 933-82-23</a:t>
            </a:r>
          </a:p>
          <a:p>
            <a:pPr>
              <a:defRPr/>
            </a:pP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119571, Москва, пр-т Вернадского 82, Корпус 2, офис 216, 207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www.nalogadmin.ranepa.ru  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E-mail: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nalogadmin@ranepa.ru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0" y="200594"/>
            <a:ext cx="2196994" cy="68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866743" y="244815"/>
            <a:ext cx="1504812" cy="5956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352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43" y="567270"/>
            <a:ext cx="4370605" cy="134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2370085" y="2222372"/>
            <a:ext cx="5757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  </a:t>
            </a:r>
            <a:endParaRPr lang="ru-RU" sz="2800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6640969" y="567268"/>
            <a:ext cx="2974086" cy="134777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324110" y="5601195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0" name="Picture 2" descr="http://nalogadmin.ranepa.ru/images/photo/vvd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4115" y="2971009"/>
            <a:ext cx="4639267" cy="31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895349" y="889857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миссия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ПРОГРАММЫ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5349" y="1443480"/>
            <a:ext cx="8486156" cy="226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состоит </a:t>
            </a:r>
            <a:r>
              <a:rPr lang="ru-RU" sz="1600" dirty="0"/>
              <a:t>в подготовке высококвалифицированных специалистов, обладающих углубленными актуальными знаниями в области налогового права и правового регулирования вопросов налогообложения коммерческих сделок</a:t>
            </a:r>
            <a:r>
              <a:rPr lang="ru-RU" sz="1600" dirty="0" smtClean="0"/>
              <a:t>, бухгалтерского </a:t>
            </a:r>
            <a:r>
              <a:rPr lang="ru-RU" sz="1600" dirty="0"/>
              <a:t>учета и отчетности, контроля за правильностью исчисления налогов и своевременностью их уплаты, досудебного урегулирования налоговых споров, арбитражной практики и налоговых споров с фискальными органами. </a:t>
            </a: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1022833" y="3706151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1" y="270691"/>
            <a:ext cx="1843109" cy="57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12825" t="7753" r="11023" b="5031"/>
          <a:stretch>
            <a:fillRect/>
          </a:stretch>
        </p:blipFill>
        <p:spPr bwMode="auto">
          <a:xfrm>
            <a:off x="7931643" y="270691"/>
            <a:ext cx="1449863" cy="57392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843001" y="3382801"/>
            <a:ext cx="219998" cy="92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/>
              </a:rPr>
              <a:t>Приобретенные компетенции 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программы профессиональной переподготовки «Налоговый юрист»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 позволят выпускнику программы осуществлять профессиональную деятельность в системе налогового консалтинга, налоговых и таможенных органах, органах государственной и муниципальной власти, а так же работать налоговыми юристами в предпринимательских структурах и в специализированных налоговых отделах крупных предприятий, быть частнопрактикующим налоговым юристом, налоговым адвокатом, руководителем финансово-экономических и административных подразделений (служб).  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43001" y="3382801"/>
            <a:ext cx="219998" cy="92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Приобретенные компетенции программы профессиональной переподготовки «Налоговый юрист» позволят выпускнику программы осуществлять профессиональную деятельность в системе налогового консалтинга, налоговых и таможенных органах, органах государственной и муниципальной власти, а так же работать налоговыми юристами в предпринимательских структурах и в специализированных налоговых отделах крупных предприятий, быть частнопрактикующим налоговым юристом, налоговым адвокатом, руководителем финансово-экономических и административных подразделений (служб).  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43001" y="3382801"/>
            <a:ext cx="219998" cy="92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/>
              </a:rPr>
              <a:t>Приобретенные компетенции 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программы профессиональной переподготовки «Налоговый юрист»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 позволят выпускнику программы осуществлять профессиональную деятельность в системе налогового консалтинга, налоговых и таможенных органах, органах государственной и муниципальной власти, а так же работать налоговыми юристами в предпринимательских структурах и в специализированных налоговых отделах крупных предприятий, быть частнопрактикующим налоговым юристом, налоговым адвокатом, руководителем финансово-экономических и административных подразделений (служб).  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43001" y="3382801"/>
            <a:ext cx="219998" cy="92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/>
              </a:rPr>
              <a:t>Приобретенные компетенции 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программы профессиональной переподготовки «Налоговый юрист»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 позволят выпускнику программы осуществлять профессиональную деятельность в системе налогового консалтинга, налоговых и таможенных органах, органах государственной и муниципальной власти, а так же работать налоговыми юристами в предпринимательских структурах и в специализированных налоговых отделах крупных предприятий, быть частнопрактикующим налоговым юристом, налоговым адвокатом, руководителем финансово-экономических и административных подразделений (служб).  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43001" y="3382801"/>
            <a:ext cx="219998" cy="92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Приобретенные компетенции программы профессиональной переподготовки «Налоговый юрист» позволят выпускнику программы осуществлять профессиональную деятельность в системе налогового консалтинга, налоговых и таможенных органах, органах государственной и муниципальной власти, а так же работать налоговыми юристами в предпринимательских структурах и в специализированных налоговых отделах крупных предприятий, быть частнопрактикующим налоговым юристом, налоговым адвокатом, руководителем финансово-экономических и административных подразделений (служб).  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895349" y="3802693"/>
            <a:ext cx="84861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chemeClr val="accent6"/>
                </a:solidFill>
              </a:rPr>
              <a:t>К</a:t>
            </a:r>
            <a:r>
              <a:rPr lang="ru-RU" sz="1600" dirty="0" smtClean="0">
                <a:solidFill>
                  <a:schemeClr val="accent6"/>
                </a:solidFill>
              </a:rPr>
              <a:t>омпетенции</a:t>
            </a:r>
            <a:r>
              <a:rPr lang="ru-RU" sz="1600" dirty="0">
                <a:solidFill>
                  <a:schemeClr val="accent6"/>
                </a:solidFill>
              </a:rPr>
              <a:t> </a:t>
            </a:r>
            <a:r>
              <a:rPr lang="ru-RU" sz="1600" dirty="0"/>
              <a:t> позволят выпускнику программы осуществлять профессиональную деятельность в системе налогового консалтинга, налоговых и таможенных органах, органах государственной и муниципальной власти, а так же работать налоговыми юристами в предпринимательских структурах и в специализированных налоговых отделах крупных предприятий, быть частнопрактикующим налоговым юристом, налоговым адвокатом, руководителем финансово-экономических и административных подразделений (служб).  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7709" y="1769579"/>
            <a:ext cx="8653795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000000"/>
                </a:solidFill>
                <a:latin typeface="+mn-lt"/>
              </a:rPr>
              <a:t>Профессиональная переподготовка</a:t>
            </a:r>
            <a:r>
              <a:rPr lang="ru-RU" sz="1800" dirty="0">
                <a:solidFill>
                  <a:srgbClr val="000000"/>
                </a:solidFill>
                <a:latin typeface="+mn-lt"/>
              </a:rPr>
              <a:t> — это вид образовательной программы дополнительного профессионального образования. Завершение обучения на программе подтверждается выдачей диплома о профессиональной переподготовке и присвоением новой профессиональной квалификации. 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endParaRPr lang="ru-RU" sz="1800" dirty="0" smtClean="0">
              <a:latin typeface="+mn-lt"/>
            </a:endParaRPr>
          </a:p>
          <a:p>
            <a:pPr algn="just"/>
            <a:endParaRPr lang="ru-RU" sz="11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Квалификация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, указываемая в Дипломе, дает его обладателю право заниматься новым видом профессиональной деятельности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endParaRPr lang="ru-RU" sz="11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+mj-lt"/>
              </a:rPr>
              <a:t> </a:t>
            </a:r>
            <a:r>
              <a:rPr lang="ru-RU" sz="1100" dirty="0">
                <a:latin typeface="+mj-lt"/>
              </a:rPr>
              <a:t/>
            </a:r>
            <a:br>
              <a:rPr lang="ru-RU" sz="1100" dirty="0">
                <a:latin typeface="+mj-lt"/>
              </a:rPr>
            </a:br>
            <a:r>
              <a:rPr lang="ru-RU" sz="1600" i="1" dirty="0">
                <a:solidFill>
                  <a:schemeClr val="accent6"/>
                </a:solidFill>
                <a:latin typeface="+mn-lt"/>
              </a:rPr>
              <a:t>Например, если Вы получили высшее образование по инженерной или экономической специальности и прошли обучение по программе профессиональной переподготовки «Налоговый юрист», Вы имеете право работать по направлению юриспруденция, </a:t>
            </a:r>
            <a:r>
              <a:rPr lang="ru-RU" sz="1600" i="1" dirty="0" smtClean="0">
                <a:solidFill>
                  <a:schemeClr val="accent6"/>
                </a:solidFill>
                <a:latin typeface="+mn-lt"/>
              </a:rPr>
              <a:t>в том числе и в государственных органах.</a:t>
            </a:r>
          </a:p>
          <a:p>
            <a:pPr algn="just"/>
            <a:endParaRPr lang="ru-RU" sz="1600" i="1" dirty="0" smtClean="0">
              <a:solidFill>
                <a:schemeClr val="accent6"/>
              </a:solidFill>
              <a:latin typeface="+mn-lt"/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*</a:t>
            </a:r>
            <a:r>
              <a:rPr lang="ru-RU" sz="1200" dirty="0">
                <a:solidFill>
                  <a:srgbClr val="000000"/>
                </a:solidFill>
                <a:latin typeface="+mn-lt"/>
              </a:rPr>
              <a:t>Программа соответствует курсу подготовки Консультанта по налогам и сборам и позволяет подготовиться к сдаче квалификационного экзамена на Аттестат налогового консультанта. </a:t>
            </a:r>
            <a:endParaRPr lang="ru-RU" sz="1200" dirty="0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1" y="270691"/>
            <a:ext cx="1843109" cy="57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931643" y="270691"/>
            <a:ext cx="1449863" cy="57392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95349" y="889857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Профессиональная переподготовка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17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895349" y="889857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кого рассчитана программа  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49" y="176719"/>
            <a:ext cx="2088826" cy="65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725354" y="234275"/>
            <a:ext cx="1656154" cy="6555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81891" y="1504880"/>
            <a:ext cx="9026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</a:t>
            </a:r>
            <a:endParaRPr lang="ru-RU" sz="1600" dirty="0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81891" y="1516031"/>
            <a:ext cx="8283936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Программа </a:t>
            </a:r>
            <a:r>
              <a:rPr lang="ru-RU" sz="1800" b="1" dirty="0" smtClean="0">
                <a:latin typeface="+mn-lt"/>
              </a:rPr>
              <a:t>рекомендована </a:t>
            </a:r>
            <a:r>
              <a:rPr lang="ru-RU" sz="1800" b="1" dirty="0">
                <a:latin typeface="+mn-lt"/>
              </a:rPr>
              <a:t>специалистам </a:t>
            </a:r>
            <a:r>
              <a:rPr lang="ru-RU" sz="1800" dirty="0">
                <a:latin typeface="+mn-lt"/>
              </a:rPr>
              <a:t>с высшим экономическим, финансовым и юридическим образованием, руководителям юридических и финансовых служб и подразделений, сотрудникам и руководителям органов государственной и муниципальной власти, практикующим юристам общего профиля, экспертам в области права, юрисконсультам, финансовым директорам, бухгалтерам. </a:t>
            </a:r>
            <a:endParaRPr lang="ru-RU" sz="1800" dirty="0" smtClean="0">
              <a:latin typeface="+mn-lt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ru-RU" sz="1800" dirty="0" smtClean="0">
                <a:solidFill>
                  <a:schemeClr val="accent6"/>
                </a:solidFill>
                <a:latin typeface="+mn-lt"/>
              </a:rPr>
              <a:t>В тоже время, особенностью программы </a:t>
            </a:r>
            <a:r>
              <a:rPr lang="ru-RU" sz="1800" dirty="0" smtClean="0">
                <a:latin typeface="+mn-lt"/>
              </a:rPr>
              <a:t>является то, что если вы не занимались ранее вопросами налогообложения, финансов, бухгалтерского учета и налогового права, но имеете высшее образование, программа позволяет вам в короткие сроки овладеть необходимыми знаниями  и компетенциями, достаточными для занятия новым видом профессиональной деятельности.   </a:t>
            </a:r>
            <a:r>
              <a:rPr lang="ru-RU" sz="1800" dirty="0">
                <a:latin typeface="+mn-lt"/>
              </a:rPr>
              <a:t> </a:t>
            </a:r>
            <a:endParaRPr lang="en-US" sz="1800" dirty="0" smtClean="0"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3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дисциплины программы </a:t>
            </a:r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398" y="190306"/>
            <a:ext cx="2196994" cy="68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823234" y="190306"/>
            <a:ext cx="1592044" cy="630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86836" y="1769579"/>
            <a:ext cx="856842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+mn-lt"/>
              </a:rPr>
              <a:t>Правовое регулирование налоговой системы. Организационная структура налогового </a:t>
            </a:r>
            <a:r>
              <a:rPr lang="ru-RU" sz="1600" dirty="0" smtClean="0">
                <a:latin typeface="+mn-lt"/>
              </a:rPr>
              <a:t>администрирования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+mn-lt"/>
              </a:rPr>
              <a:t>Нормативное регулирование бухгалтерского учета и отчетности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+mn-lt"/>
              </a:rPr>
              <a:t>Правовое регулирование порядка исчисления и уплаты налогов и сборов.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+mn-lt"/>
              </a:rPr>
              <a:t>Правовые основы налогообложения и исполнения налоговых обязательств. Система налогового администрирования и налогового контроля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+mn-lt"/>
              </a:rPr>
              <a:t>Правовые основы функционирования специальных систем налогового администрирования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+mn-lt"/>
              </a:rPr>
              <a:t>Управление налоговыми активами. Налоговое планирование и налоговая оптимизация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+mn-lt"/>
              </a:rPr>
              <a:t>Современная практика судебной защиты прав налогоплательщика</a:t>
            </a:r>
          </a:p>
          <a:p>
            <a:pPr algn="just"/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5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929120" y="918434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ОБУЧЕНИЯ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929120" y="1474180"/>
            <a:ext cx="8149259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Высокопрофессиональный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специалист в области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юридических вопросов налогообложения, финансов и права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правовых аспектов финансовых процессов в компании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вопросов досудебного урегулирования и судебной практики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Это предполагает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методическое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руководство правовой работой на предприятии, разъяснение действующего законодательства и порядок его применения, оказание правовой помощи структурным подразделениям в претензионной работе, подготовку и передачу необходимых материалов в судебные и арбитражные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органы;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представление интересов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предприятия в суде, арбитражном суде, а также в государственных и общественных организациях при рассмотрении правовых вопросов,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осуществление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ведение судебных и арбитражных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дел;</a:t>
            </a: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вопросами досудебного урегулирования налоговых споров с государственными органами; 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мониторинг, изучение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анализ и обобщение результатов рассмотрения претензий, судебных и арбитражных дел, практики заключения и исполнения хозяйственных договоров с целью разработки предложений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повышению эффективности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хозяйственно-финансовой деятельности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предприятия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895350" y="1317437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776" y="184241"/>
            <a:ext cx="2249509" cy="70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611954" y="184241"/>
            <a:ext cx="1769553" cy="70047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174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ПРОЦЕСС ОБУЧЕНИЯ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063798" y="1657971"/>
            <a:ext cx="814925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800" dirty="0">
                <a:latin typeface="+mj-lt"/>
                <a:ea typeface="Tahoma" pitchFamily="34" charset="0"/>
                <a:cs typeface="Tahoma" pitchFamily="34" charset="0"/>
              </a:rPr>
              <a:t>Процесс обучения построен на основе</a:t>
            </a: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: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лекций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latin typeface="+mj-lt"/>
                <a:ea typeface="Tahoma" pitchFamily="34" charset="0"/>
                <a:cs typeface="Tahoma" pitchFamily="34" charset="0"/>
              </a:rPr>
              <a:t>практических занятий и </a:t>
            </a: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семинаров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latin typeface="+mj-lt"/>
                <a:ea typeface="Tahoma" pitchFamily="34" charset="0"/>
                <a:cs typeface="Tahoma" pitchFamily="34" charset="0"/>
              </a:rPr>
              <a:t>разбора реальных практических деловых </a:t>
            </a: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ситуаций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dirty="0">
                <a:latin typeface="+mj-lt"/>
                <a:ea typeface="Tahoma" pitchFamily="34" charset="0"/>
                <a:cs typeface="Tahoma" pitchFamily="34" charset="0"/>
              </a:rPr>
              <a:t>кейсов и </a:t>
            </a:r>
            <a:r>
              <a:rPr lang="ru-RU" sz="1800" dirty="0" smtClean="0">
                <a:latin typeface="+mj-lt"/>
                <a:ea typeface="Tahoma" pitchFamily="34" charset="0"/>
                <a:cs typeface="Tahoma" pitchFamily="34" charset="0"/>
              </a:rPr>
              <a:t>гиперкейсов</a:t>
            </a:r>
            <a:endParaRPr lang="ru-RU" sz="1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798" y="200594"/>
            <a:ext cx="2196994" cy="68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643314" y="200594"/>
            <a:ext cx="1728241" cy="68411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629" y="3570728"/>
            <a:ext cx="3918858" cy="25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20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ПРЕПОДАВАТЕЛЬСКИЙ СОСТАВ</a:t>
            </a:r>
            <a:endParaRPr lang="ru-RU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895349" y="2152168"/>
            <a:ext cx="8149259" cy="295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специалисты-практики из ведущих юридических, консалтинговых, аудиторских</a:t>
            </a:r>
            <a:r>
              <a:rPr lang="ru-RU" sz="1600" dirty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и финансовых компаний, адвокатских бюро. </a:t>
            </a:r>
          </a:p>
          <a:p>
            <a:pPr marL="179388" indent="-179388"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действующие судьи из налогового состава Судов</a:t>
            </a:r>
          </a:p>
          <a:p>
            <a:pPr marL="179388" indent="-179388"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сотрудники </a:t>
            </a:r>
            <a:r>
              <a:rPr lang="ru-RU" sz="1600" dirty="0">
                <a:latin typeface="+mn-lt"/>
                <a:ea typeface="Tahoma" pitchFamily="34" charset="0"/>
                <a:cs typeface="Tahoma" pitchFamily="34" charset="0"/>
              </a:rPr>
              <a:t>Центрального аппарата и Инспекций ФНС России</a:t>
            </a: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;</a:t>
            </a:r>
            <a:endParaRPr lang="ru-RU" sz="16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ea typeface="Tahoma" pitchFamily="34" charset="0"/>
                <a:cs typeface="Tahoma" pitchFamily="34" charset="0"/>
              </a:rPr>
              <a:t>ведущие специалисты - практики  </a:t>
            </a:r>
            <a:r>
              <a:rPr lang="ru-RU" sz="1600" dirty="0">
                <a:latin typeface="+mn-lt"/>
                <a:ea typeface="Tahoma" pitchFamily="34" charset="0"/>
                <a:cs typeface="Tahoma" pitchFamily="34" charset="0"/>
              </a:rPr>
              <a:t>Российской академии народного хозяйства и государственной службы при Президенте Российской Федерации;</a:t>
            </a: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19" y="162047"/>
            <a:ext cx="2167165" cy="6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808686" y="190730"/>
            <a:ext cx="1632318" cy="6461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12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29120" y="884711"/>
            <a:ext cx="848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cap="all" dirty="0" smtClean="0">
                <a:solidFill>
                  <a:schemeClr val="accent6"/>
                </a:solidFill>
                <a:latin typeface="+mj-lt"/>
                <a:ea typeface="Tahoma" pitchFamily="34" charset="0"/>
                <a:cs typeface="Tahoma" pitchFamily="34" charset="0"/>
              </a:rPr>
              <a:t>Выдаваемые документы</a:t>
            </a:r>
            <a:endParaRPr lang="ru-RU" cap="all" dirty="0">
              <a:solidFill>
                <a:schemeClr val="accent6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5349" y="1899051"/>
            <a:ext cx="8149259" cy="44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Удостоверение </a:t>
            </a: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Президентской академии (</a:t>
            </a:r>
            <a:r>
              <a:rPr lang="ru-RU" sz="2000" dirty="0" err="1">
                <a:latin typeface="+mn-lt"/>
                <a:ea typeface="Tahoma" pitchFamily="34" charset="0"/>
                <a:cs typeface="Tahoma" pitchFamily="34" charset="0"/>
              </a:rPr>
              <a:t>РАНХиГС</a:t>
            </a: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) о повышении квалификации по программе «Налоговый </a:t>
            </a: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юрист».</a:t>
            </a:r>
          </a:p>
          <a:p>
            <a:pPr marL="179388" indent="-179388"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20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179388" indent="-179388"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latin typeface="+mn-lt"/>
                <a:ea typeface="Tahoma" pitchFamily="34" charset="0"/>
                <a:cs typeface="Tahoma" pitchFamily="34" charset="0"/>
              </a:rPr>
              <a:t>*Аттестат Налогового консультанта Ассоциации налоговых консультантов. (После сдачи квалификационного экзамена).</a:t>
            </a:r>
          </a:p>
          <a:p>
            <a:pPr marL="179388" indent="-179388"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6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179388" indent="-179388"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latin typeface="+mn-lt"/>
                <a:ea typeface="Tahoma" pitchFamily="34" charset="0"/>
                <a:cs typeface="Tahoma" pitchFamily="34" charset="0"/>
              </a:rPr>
              <a:t>Образовательная программа профессиональной переподготовки «Налоговый Юрист» </a:t>
            </a:r>
            <a:r>
              <a:rPr lang="ru-RU" sz="1400" dirty="0" err="1">
                <a:latin typeface="+mn-lt"/>
                <a:ea typeface="Tahoma" pitchFamily="34" charset="0"/>
                <a:cs typeface="Tahoma" pitchFamily="34" charset="0"/>
              </a:rPr>
              <a:t>РАНХиГС</a:t>
            </a:r>
            <a:r>
              <a:rPr lang="ru-RU" sz="1400" dirty="0">
                <a:latin typeface="+mn-lt"/>
                <a:ea typeface="Tahoma" pitchFamily="34" charset="0"/>
                <a:cs typeface="Tahoma" pitchFamily="34" charset="0"/>
              </a:rPr>
              <a:t> аккредитована профессиональным сообществом - Ассоциацией налоговых консультантов.</a:t>
            </a:r>
            <a:endParaRPr lang="ru-RU" sz="1400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95349" y="1274203"/>
            <a:ext cx="8486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0" y="155731"/>
            <a:ext cx="2196994" cy="68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2825" t="7753" r="11023" b="5031"/>
          <a:stretch>
            <a:fillRect/>
          </a:stretch>
        </p:blipFill>
        <p:spPr bwMode="auto">
          <a:xfrm>
            <a:off x="7811988" y="205192"/>
            <a:ext cx="1603290" cy="6346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</p:spTree>
    <p:extLst>
      <p:ext uri="{BB962C8B-B14F-4D97-AF65-F5344CB8AC3E}">
        <p14:creationId xmlns:p14="http://schemas.microsoft.com/office/powerpoint/2010/main" xmlns="" val="80051637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6617</TotalTime>
  <Words>573</Words>
  <Application>Microsoft Office PowerPoint</Application>
  <PresentationFormat>Лист A4 (210x297 мм)</PresentationFormat>
  <Paragraphs>107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Булыгин Александр Анатольевич</dc:creator>
  <cp:lastModifiedBy>Grant</cp:lastModifiedBy>
  <cp:revision>261</cp:revision>
  <dcterms:created xsi:type="dcterms:W3CDTF">2003-02-28T13:27:04Z</dcterms:created>
  <dcterms:modified xsi:type="dcterms:W3CDTF">2020-05-18T13:44:37Z</dcterms:modified>
</cp:coreProperties>
</file>